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61" r:id="rId5"/>
    <p:sldId id="262" r:id="rId6"/>
    <p:sldId id="263" r:id="rId7"/>
    <p:sldId id="268" r:id="rId8"/>
    <p:sldId id="266" r:id="rId9"/>
    <p:sldId id="267"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E6422F5-F0F5-45D7-911B-3A8937F90F25}" type="datetimeFigureOut">
              <a:rPr lang="nl-NL" smtClean="0"/>
              <a:pPr/>
              <a:t>9-5-2013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E6422F5-F0F5-45D7-911B-3A8937F90F25}" type="datetimeFigureOut">
              <a:rPr lang="nl-NL" smtClean="0"/>
              <a:pPr/>
              <a:t>9-5-2013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E6422F5-F0F5-45D7-911B-3A8937F90F25}" type="datetimeFigureOut">
              <a:rPr lang="nl-NL" smtClean="0"/>
              <a:pPr/>
              <a:t>9-5-2013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E6422F5-F0F5-45D7-911B-3A8937F90F25}" type="datetimeFigureOut">
              <a:rPr lang="nl-NL" smtClean="0"/>
              <a:pPr/>
              <a:t>9-5-2013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E6422F5-F0F5-45D7-911B-3A8937F90F25}" type="datetimeFigureOut">
              <a:rPr lang="nl-NL" smtClean="0"/>
              <a:pPr/>
              <a:t>9-5-2013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E6422F5-F0F5-45D7-911B-3A8937F90F25}" type="datetimeFigureOut">
              <a:rPr lang="nl-NL" smtClean="0"/>
              <a:pPr/>
              <a:t>9-5-2013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E6422F5-F0F5-45D7-911B-3A8937F90F25}" type="datetimeFigureOut">
              <a:rPr lang="nl-NL" smtClean="0"/>
              <a:pPr/>
              <a:t>9-5-2013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E6422F5-F0F5-45D7-911B-3A8937F90F25}" type="datetimeFigureOut">
              <a:rPr lang="nl-NL" smtClean="0"/>
              <a:pPr/>
              <a:t>9-5-2013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E6422F5-F0F5-45D7-911B-3A8937F90F25}" type="datetimeFigureOut">
              <a:rPr lang="nl-NL" smtClean="0"/>
              <a:pPr/>
              <a:t>9-5-2013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E6422F5-F0F5-45D7-911B-3A8937F90F25}" type="datetimeFigureOut">
              <a:rPr lang="nl-NL" smtClean="0"/>
              <a:pPr/>
              <a:t>9-5-2013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E6422F5-F0F5-45D7-911B-3A8937F90F25}" type="datetimeFigureOut">
              <a:rPr lang="nl-NL" smtClean="0"/>
              <a:pPr/>
              <a:t>9-5-2013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6DF9458-A506-4866-9BCD-13881FEDBF99}" type="slidenum">
              <a:rPr lang="nl-NL" smtClean="0"/>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8100000" scaled="1"/>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422F5-F0F5-45D7-911B-3A8937F90F25}" type="datetimeFigureOut">
              <a:rPr lang="nl-NL" smtClean="0"/>
              <a:pPr/>
              <a:t>9-5-2013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DF9458-A506-4866-9BCD-13881FEDBF99}" type="slidenum">
              <a:rPr lang="nl-NL" smtClean="0"/>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nl/url?sa=i&amp;rct=j&amp;q=kuiken+kip&amp;source=images&amp;cd=&amp;cad=rja&amp;docid=nel60xW1R4G0DM&amp;tbnid=AJnXXk3IdKvvpM:&amp;ved=0CAUQjRw&amp;url=http://chitta-friends.be/content/kippen&amp;ei=WXyLUfK9Bu2X0AWbp4GQDA&amp;bvm=bv.46226182,d.d2k&amp;psig=AFQjCNGigUhBNP_982d9KFojogY7ngP2hQ&amp;ust=136818223014641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nl/url?sa=i&amp;rct=j&amp;q=rups+vlinder&amp;source=images&amp;cd=&amp;cad=rja&amp;docid=jZflN5O3nx9lCM&amp;tbnid=93SCFTbhApNAEM:&amp;ved=0CAUQjRw&amp;url=http://soulfoodmindandbody.blogspot.com/2012/10/de-rups-en-de-vlinder_27.html&amp;ei=Qn6LUcS2FqnX0QX3roDoDA&amp;bvm=bv.46226182,d.d2k&amp;psig=AFQjCNFcFUg1ohVqw4whgko7N5ExpRA5Nw&amp;ust=136818271570595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google.nl/url?sa=i&amp;rct=j&amp;q=rups&amp;source=images&amp;cd=&amp;cad=rja&amp;docid=OnkprJOIemT7OM&amp;tbnid=3AChpzZuV5QdXM:&amp;ved=0CAUQjRw&amp;url=http://zoom.nl/foto/1451871/macro/rups-bonte-bessenvlinder.html&amp;ei=kYOLUf-lNImm0wXEu4HADQ&amp;psig=AFQjCNEaa7KkNmjCgvAzUVNo75NRVMdi_g&amp;ust=1368183585537558" TargetMode="External"/><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hyperlink" Target="http://www.google.nl/url?sa=i&amp;rct=j&amp;q=meelwormen&amp;source=images&amp;cd=&amp;cad=rja&amp;docid=sCqy9GDer6nMqM&amp;tbnid=avwbohzg-OKUXM:&amp;ved=0CAUQjRw&amp;url=http://www.dierenforum.nl/forum/website.php?page_id=13&amp;web_id=784&amp;ei=AISLUcO-N6WK0AXWlICgDQ&amp;psig=AFQjCNGv2eEbSFLqYdxhYO_kHJ7qU5XRzA&amp;ust=1368184186382755" TargetMode="External"/><Relationship Id="rId1" Type="http://schemas.openxmlformats.org/officeDocument/2006/relationships/slideLayout" Target="../slideLayouts/slideLayout2.xml"/><Relationship Id="rId6" Type="http://schemas.openxmlformats.org/officeDocument/2006/relationships/hyperlink" Target="http://www.google.nl/url?sa=i&amp;rct=j&amp;q=larve+lieveheersbeestje&amp;source=images&amp;cd=&amp;cad=rja&amp;docid=i5jmCC8SC4lICM&amp;tbnid=qXD1UMskJaGzpM:&amp;ved=0CAUQjRw&amp;url=http://blog.seniorennet.be/pacha/archief.php?catID=6460&amp;ei=aYSLUbuAKaGP0AW86oHoDA&amp;psig=AFQjCNH2Q74N4pvic5MO7EBxWALwc2hBGw&amp;ust=1368184289687029" TargetMode="External"/><Relationship Id="rId5" Type="http://schemas.openxmlformats.org/officeDocument/2006/relationships/image" Target="../media/image4.jpeg"/><Relationship Id="rId4" Type="http://schemas.openxmlformats.org/officeDocument/2006/relationships/hyperlink" Target="http://www.google.nl/url?sa=i&amp;rct=j&amp;q=kikkervisje&amp;source=images&amp;cd=&amp;cad=rja&amp;docid=LZDOs0whZgzIDM&amp;tbnid=0SqLNSbKVccoEM:&amp;ved=0CAUQjRw&amp;url=http://bart-laurens.nl/index.php?option=com_content&amp;view=article&amp;id=67&amp;Itemid=73&amp;ei=14OLUfvjH9Gz0QWE9oDACA&amp;psig=AFQjCNHMfHM470iTIC2QZZe10P1DDNND4A&amp;ust=1368184106693319" TargetMode="External"/><Relationship Id="rId9"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google.nl/url?sa=i&amp;rct=j&amp;q=onvolkomen+gedaanteverwisseling&amp;source=images&amp;cd=&amp;cad=rja&amp;docid=rRZHgH6qC1qeZM&amp;tbnid=-fkMwu-uCmwR-M:&amp;ved=0CAUQjRw&amp;url=http://bijlmakers.com/insecten/entomologie-voor-beginners/&amp;ei=rYWLUeCAFqez0QWZqID4Cw&amp;psig=AFQjCNHg8UIZe0LQOlUbYlcfPAtmfBOcNQ&amp;ust=1368184605316334" TargetMode="External"/><Relationship Id="rId1" Type="http://schemas.openxmlformats.org/officeDocument/2006/relationships/slideLayout" Target="../slideLayouts/slideLayout5.xml"/><Relationship Id="rId5" Type="http://schemas.openxmlformats.org/officeDocument/2006/relationships/image" Target="../media/image8.gif"/><Relationship Id="rId4" Type="http://schemas.openxmlformats.org/officeDocument/2006/relationships/hyperlink" Target="http://www.google.nl/url?sa=i&amp;rct=j&amp;q=onvolkomen+gedaanteverwisseling&amp;source=images&amp;cd=&amp;cad=rja&amp;docid=rRZHgH6qC1qeZM&amp;tbnid=Gc7AnUWa1lhLkM:&amp;ved=0CAUQjRw&amp;url=http://bijlmakers.com/insecten/entomologie-voor-beginners/&amp;ei=wIWLUcm7GKeP0AWDp4HQDA&amp;psig=AFQjCNHg8UIZe0LQOlUbYlcfPAtmfBOcNQ&amp;ust=1368184605316334"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nl/url?sa=i&amp;rct=j&amp;q=levenscyclus+koolwitje&amp;source=images&amp;cd=&amp;cad=rja&amp;docid=BBjRlemg8LTNmM&amp;tbnid=hr6b8ysqixW8cM:&amp;ved=0CAUQjRw&amp;url=http://www.vlinderstichting.nl/onderwijs.php?id=201&amp;ei=AoeLUeXDNpO10QXyu4CgDA&amp;psig=AFQjCNHGifUWjuJAETZlYdcX_A-X2wnEfA&amp;ust=136818495351382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http://www.google.nl/url?sa=i&amp;rct=j&amp;q=levenscylus+bruine+kikker&amp;source=images&amp;cd=&amp;cad=rja&amp;docid=n5kSyF6l5wE19M&amp;tbnid=Yk5yY5y1_Y9wFM:&amp;ved=0CAUQjRw&amp;url=http://users.telenet.be/cha.go1/kikkertekst.html&amp;ei=04eLUY3JHYG00QWZyYCQDQ&amp;psig=AFQjCNFMouS4FBL0zEfJoq9v8Tdi-revBQ&amp;ust=136818516646600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NL" dirty="0" smtClean="0"/>
              <a:t>Leskaart 2: Metamorfose</a:t>
            </a:r>
            <a:endParaRPr lang="nl-NL" dirty="0"/>
          </a:p>
        </p:txBody>
      </p:sp>
      <p:sp>
        <p:nvSpPr>
          <p:cNvPr id="5" name="Ondertitel 4"/>
          <p:cNvSpPr>
            <a:spLocks noGrp="1"/>
          </p:cNvSpPr>
          <p:nvPr>
            <p:ph type="subTitle" idx="1"/>
          </p:nvPr>
        </p:nvSpPr>
        <p:spPr/>
        <p:txBody>
          <a:bodyPr/>
          <a:lstStyle/>
          <a:p>
            <a:r>
              <a:rPr lang="nl-NL" dirty="0" smtClean="0"/>
              <a:t>Groei, ontwikkeling, metamorfose, levenscyclus koolwitje, levenscyclus kikker</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Groei en Ontwikkeling</a:t>
            </a:r>
            <a:endParaRPr lang="nl-NL" b="1" dirty="0"/>
          </a:p>
        </p:txBody>
      </p:sp>
      <p:sp>
        <p:nvSpPr>
          <p:cNvPr id="3" name="Tijdelijke aanduiding voor inhoud 2"/>
          <p:cNvSpPr>
            <a:spLocks noGrp="1"/>
          </p:cNvSpPr>
          <p:nvPr>
            <p:ph idx="1"/>
          </p:nvPr>
        </p:nvSpPr>
        <p:spPr/>
        <p:txBody>
          <a:bodyPr>
            <a:normAutofit fontScale="92500" lnSpcReduction="20000"/>
          </a:bodyPr>
          <a:lstStyle/>
          <a:p>
            <a:pPr>
              <a:buNone/>
            </a:pPr>
            <a:r>
              <a:rPr lang="nl-NL" dirty="0" smtClean="0"/>
              <a:t>Alle organismen op aarde doen aan </a:t>
            </a:r>
            <a:r>
              <a:rPr lang="nl-NL" b="1" dirty="0" smtClean="0"/>
              <a:t>groei</a:t>
            </a:r>
            <a:r>
              <a:rPr lang="nl-NL" dirty="0" smtClean="0"/>
              <a:t> en </a:t>
            </a:r>
            <a:r>
              <a:rPr lang="nl-NL" b="1" dirty="0" smtClean="0"/>
              <a:t>ontwikkeling</a:t>
            </a:r>
            <a:r>
              <a:rPr lang="nl-NL" dirty="0" smtClean="0"/>
              <a:t>.</a:t>
            </a:r>
          </a:p>
          <a:p>
            <a:pPr>
              <a:buNone/>
            </a:pPr>
            <a:endParaRPr lang="nl-NL" dirty="0"/>
          </a:p>
          <a:p>
            <a:pPr>
              <a:buNone/>
            </a:pPr>
            <a:r>
              <a:rPr lang="nl-NL" u="sng" dirty="0" smtClean="0"/>
              <a:t>Groei</a:t>
            </a:r>
            <a:r>
              <a:rPr lang="nl-NL" dirty="0" smtClean="0"/>
              <a:t>: </a:t>
            </a:r>
          </a:p>
          <a:p>
            <a:pPr>
              <a:buNone/>
            </a:pPr>
            <a:r>
              <a:rPr lang="nl-NL" dirty="0" smtClean="0"/>
              <a:t>Het groter en zwaarder worden van een organisme (door celdeling).</a:t>
            </a:r>
          </a:p>
          <a:p>
            <a:pPr>
              <a:buNone/>
            </a:pPr>
            <a:endParaRPr lang="nl-NL" dirty="0"/>
          </a:p>
          <a:p>
            <a:pPr>
              <a:buNone/>
            </a:pPr>
            <a:r>
              <a:rPr lang="nl-NL" u="sng" dirty="0" smtClean="0"/>
              <a:t>Ontwikkeling</a:t>
            </a:r>
            <a:r>
              <a:rPr lang="nl-NL" dirty="0" smtClean="0"/>
              <a:t>: </a:t>
            </a:r>
          </a:p>
          <a:p>
            <a:pPr>
              <a:buNone/>
            </a:pPr>
            <a:r>
              <a:rPr lang="nl-NL" dirty="0" smtClean="0"/>
              <a:t>Veranderingen in de bouw van een organisme (ontstaan van nieuwe organen bijv. bloemen).</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Groei en ontwikkeling bij dieren</a:t>
            </a:r>
            <a:endParaRPr lang="nl-NL" b="1" dirty="0"/>
          </a:p>
        </p:txBody>
      </p:sp>
      <p:sp>
        <p:nvSpPr>
          <p:cNvPr id="8" name="Tijdelijke aanduiding voor inhoud 7"/>
          <p:cNvSpPr>
            <a:spLocks noGrp="1"/>
          </p:cNvSpPr>
          <p:nvPr>
            <p:ph idx="1"/>
          </p:nvPr>
        </p:nvSpPr>
        <p:spPr/>
        <p:txBody>
          <a:bodyPr/>
          <a:lstStyle/>
          <a:p>
            <a:pPr>
              <a:buNone/>
            </a:pPr>
            <a:r>
              <a:rPr lang="nl-NL" dirty="0" smtClean="0"/>
              <a:t>Bij sommige diergroepen lijken de jongen op de volwassen dieren.</a:t>
            </a:r>
          </a:p>
          <a:p>
            <a:pPr>
              <a:buNone/>
            </a:pPr>
            <a:endParaRPr lang="nl-NL" dirty="0"/>
          </a:p>
          <a:p>
            <a:pPr>
              <a:buFontTx/>
              <a:buChar char="-"/>
            </a:pPr>
            <a:endParaRPr lang="nl-NL" dirty="0" smtClean="0"/>
          </a:p>
        </p:txBody>
      </p:sp>
      <p:pic>
        <p:nvPicPr>
          <p:cNvPr id="3074" name="Picture 2" descr="http://chitta-friends.be/sites/default/files/u1/U3/moederkip%20en%20kuiken.jpg">
            <a:hlinkClick r:id="rId2"/>
          </p:cNvPr>
          <p:cNvPicPr>
            <a:picLocks noChangeAspect="1" noChangeArrowheads="1"/>
          </p:cNvPicPr>
          <p:nvPr/>
        </p:nvPicPr>
        <p:blipFill>
          <a:blip r:embed="rId3" cstate="print"/>
          <a:srcRect/>
          <a:stretch>
            <a:fillRect/>
          </a:stretch>
        </p:blipFill>
        <p:spPr bwMode="auto">
          <a:xfrm>
            <a:off x="4572000" y="3068960"/>
            <a:ext cx="4342081" cy="3544558"/>
          </a:xfrm>
          <a:prstGeom prst="rect">
            <a:avLst/>
          </a:prstGeom>
          <a:noFill/>
        </p:spPr>
      </p:pic>
      <p:sp>
        <p:nvSpPr>
          <p:cNvPr id="10" name="Rechthoek 9"/>
          <p:cNvSpPr/>
          <p:nvPr/>
        </p:nvSpPr>
        <p:spPr>
          <a:xfrm>
            <a:off x="323528" y="5157192"/>
            <a:ext cx="4248472" cy="1477328"/>
          </a:xfrm>
          <a:prstGeom prst="rect">
            <a:avLst/>
          </a:prstGeom>
        </p:spPr>
        <p:txBody>
          <a:bodyPr wrap="square">
            <a:spAutoFit/>
          </a:bodyPr>
          <a:lstStyle/>
          <a:p>
            <a:pPr>
              <a:buNone/>
            </a:pPr>
            <a:r>
              <a:rPr lang="nl-NL" dirty="0" smtClean="0"/>
              <a:t>Verschillen:</a:t>
            </a:r>
          </a:p>
          <a:p>
            <a:r>
              <a:rPr lang="nl-NL" dirty="0" smtClean="0"/>
              <a:t>- Lichaamsbouw (grootte, gewicht, uiterlijk) </a:t>
            </a:r>
          </a:p>
          <a:p>
            <a:endParaRPr lang="nl-NL" dirty="0" smtClean="0"/>
          </a:p>
          <a:p>
            <a:r>
              <a:rPr lang="nl-NL" dirty="0" smtClean="0"/>
              <a:t>Overeenkomsten:</a:t>
            </a:r>
          </a:p>
          <a:p>
            <a:r>
              <a:rPr lang="nl-NL" dirty="0" smtClean="0"/>
              <a:t>- Levenswijze (voedsel)</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Groei en ontwikkeling bij dieren</a:t>
            </a:r>
            <a:endParaRPr lang="nl-NL" b="1" dirty="0"/>
          </a:p>
        </p:txBody>
      </p:sp>
      <p:sp>
        <p:nvSpPr>
          <p:cNvPr id="8" name="Tijdelijke aanduiding voor inhoud 7"/>
          <p:cNvSpPr>
            <a:spLocks noGrp="1"/>
          </p:cNvSpPr>
          <p:nvPr>
            <p:ph idx="1"/>
          </p:nvPr>
        </p:nvSpPr>
        <p:spPr>
          <a:xfrm>
            <a:off x="457200" y="1600200"/>
            <a:ext cx="8507288" cy="4525963"/>
          </a:xfrm>
        </p:spPr>
        <p:txBody>
          <a:bodyPr/>
          <a:lstStyle/>
          <a:p>
            <a:pPr>
              <a:buNone/>
            </a:pPr>
            <a:r>
              <a:rPr lang="nl-NL" dirty="0" smtClean="0"/>
              <a:t>Bij sommige diergroepen lijken de jongen helemaal niet op de volwassen dieren.</a:t>
            </a:r>
          </a:p>
          <a:p>
            <a:pPr>
              <a:buNone/>
            </a:pPr>
            <a:endParaRPr lang="nl-NL" dirty="0"/>
          </a:p>
          <a:p>
            <a:pPr>
              <a:buNone/>
            </a:pPr>
            <a:r>
              <a:rPr lang="nl-NL" dirty="0" smtClean="0"/>
              <a:t>Voorbeelden daarvan zijn </a:t>
            </a:r>
            <a:r>
              <a:rPr lang="nl-NL" b="1" dirty="0" smtClean="0"/>
              <a:t>insecten</a:t>
            </a:r>
            <a:r>
              <a:rPr lang="nl-NL" dirty="0" smtClean="0"/>
              <a:t> en </a:t>
            </a:r>
            <a:r>
              <a:rPr lang="nl-NL" b="1" dirty="0" smtClean="0"/>
              <a:t>amfibieën</a:t>
            </a:r>
            <a:r>
              <a:rPr lang="nl-NL" dirty="0" smtClean="0"/>
              <a:t>.</a:t>
            </a:r>
          </a:p>
          <a:p>
            <a:pPr>
              <a:buNone/>
            </a:pPr>
            <a:endParaRPr lang="nl-NL" dirty="0"/>
          </a:p>
          <a:p>
            <a:pPr>
              <a:buFontTx/>
              <a:buChar char="-"/>
            </a:pPr>
            <a:endParaRPr lang="nl-NL" dirty="0" smtClean="0"/>
          </a:p>
        </p:txBody>
      </p:sp>
      <p:pic>
        <p:nvPicPr>
          <p:cNvPr id="18438" name="Picture 6" descr="http://www.voorpositiviteit.nl/wp-content/uploads/2012/04/rups-vlinder.jpg">
            <a:hlinkClick r:id="rId2"/>
          </p:cNvPr>
          <p:cNvPicPr>
            <a:picLocks noChangeAspect="1" noChangeArrowheads="1"/>
          </p:cNvPicPr>
          <p:nvPr/>
        </p:nvPicPr>
        <p:blipFill>
          <a:blip r:embed="rId3" cstate="print"/>
          <a:srcRect r="76876"/>
          <a:stretch>
            <a:fillRect/>
          </a:stretch>
        </p:blipFill>
        <p:spPr bwMode="auto">
          <a:xfrm>
            <a:off x="5940152" y="3933056"/>
            <a:ext cx="936104" cy="2686051"/>
          </a:xfrm>
          <a:prstGeom prst="rect">
            <a:avLst/>
          </a:prstGeom>
          <a:noFill/>
        </p:spPr>
      </p:pic>
      <p:pic>
        <p:nvPicPr>
          <p:cNvPr id="18440" name="Picture 8" descr="http://www.voorpositiviteit.nl/wp-content/uploads/2012/04/rups-vlinder.jpg">
            <a:hlinkClick r:id="rId2"/>
          </p:cNvPr>
          <p:cNvPicPr>
            <a:picLocks noChangeAspect="1" noChangeArrowheads="1"/>
          </p:cNvPicPr>
          <p:nvPr/>
        </p:nvPicPr>
        <p:blipFill>
          <a:blip r:embed="rId3" cstate="print"/>
          <a:srcRect l="49806"/>
          <a:stretch>
            <a:fillRect/>
          </a:stretch>
        </p:blipFill>
        <p:spPr bwMode="auto">
          <a:xfrm>
            <a:off x="6876256" y="3933056"/>
            <a:ext cx="2031901" cy="2686051"/>
          </a:xfrm>
          <a:prstGeom prst="rect">
            <a:avLst/>
          </a:prstGeom>
          <a:noFill/>
        </p:spPr>
      </p:pic>
      <p:sp>
        <p:nvSpPr>
          <p:cNvPr id="12" name="Rechthoek 11"/>
          <p:cNvSpPr/>
          <p:nvPr/>
        </p:nvSpPr>
        <p:spPr>
          <a:xfrm>
            <a:off x="1619672" y="5157192"/>
            <a:ext cx="4283968" cy="1477328"/>
          </a:xfrm>
          <a:prstGeom prst="rect">
            <a:avLst/>
          </a:prstGeom>
        </p:spPr>
        <p:txBody>
          <a:bodyPr wrap="square">
            <a:spAutoFit/>
          </a:bodyPr>
          <a:lstStyle/>
          <a:p>
            <a:pPr>
              <a:buNone/>
            </a:pPr>
            <a:r>
              <a:rPr lang="nl-NL" dirty="0" smtClean="0"/>
              <a:t>Verschillen:</a:t>
            </a:r>
          </a:p>
          <a:p>
            <a:r>
              <a:rPr lang="nl-NL" dirty="0" smtClean="0"/>
              <a:t>- Lichaamsbouw (grootte, gewicht, uiterlijk)</a:t>
            </a:r>
          </a:p>
          <a:p>
            <a:pPr>
              <a:buFontTx/>
              <a:buChar char="-"/>
            </a:pPr>
            <a:r>
              <a:rPr lang="nl-NL" dirty="0" smtClean="0"/>
              <a:t> Levenswijze (voedsel, voortbeweging)</a:t>
            </a:r>
          </a:p>
          <a:p>
            <a:pPr>
              <a:buFontTx/>
              <a:buChar char="-"/>
            </a:pPr>
            <a:endParaRPr lang="nl-NL" dirty="0"/>
          </a:p>
          <a:p>
            <a:r>
              <a:rPr lang="nl-NL" dirty="0" smtClean="0"/>
              <a:t>Geen overeenkomsten</a:t>
            </a:r>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72" name="Picture 16" descr="http://i30.photobucket.com/albums/c306/suzie_meijer/Dierenforumsite/84c8c260.jpg">
            <a:hlinkClick r:id="rId2"/>
          </p:cNvPr>
          <p:cNvPicPr>
            <a:picLocks noChangeAspect="1" noChangeArrowheads="1"/>
          </p:cNvPicPr>
          <p:nvPr/>
        </p:nvPicPr>
        <p:blipFill>
          <a:blip r:embed="rId3" cstate="print"/>
          <a:srcRect/>
          <a:stretch>
            <a:fillRect/>
          </a:stretch>
        </p:blipFill>
        <p:spPr bwMode="auto">
          <a:xfrm>
            <a:off x="6300192" y="3573016"/>
            <a:ext cx="2573056" cy="1515245"/>
          </a:xfrm>
          <a:prstGeom prst="rect">
            <a:avLst/>
          </a:prstGeom>
          <a:noFill/>
        </p:spPr>
      </p:pic>
      <p:sp>
        <p:nvSpPr>
          <p:cNvPr id="2" name="Titel 1"/>
          <p:cNvSpPr>
            <a:spLocks noGrp="1"/>
          </p:cNvSpPr>
          <p:nvPr>
            <p:ph type="title"/>
          </p:nvPr>
        </p:nvSpPr>
        <p:spPr/>
        <p:txBody>
          <a:bodyPr>
            <a:normAutofit/>
          </a:bodyPr>
          <a:lstStyle/>
          <a:p>
            <a:r>
              <a:rPr lang="nl-NL" b="1" dirty="0" smtClean="0"/>
              <a:t>Groei en ontwikkeling bij dieren</a:t>
            </a:r>
            <a:endParaRPr lang="nl-NL" b="1" dirty="0"/>
          </a:p>
        </p:txBody>
      </p:sp>
      <p:sp>
        <p:nvSpPr>
          <p:cNvPr id="8" name="Tijdelijke aanduiding voor inhoud 7"/>
          <p:cNvSpPr>
            <a:spLocks noGrp="1"/>
          </p:cNvSpPr>
          <p:nvPr>
            <p:ph idx="1"/>
          </p:nvPr>
        </p:nvSpPr>
        <p:spPr/>
        <p:txBody>
          <a:bodyPr>
            <a:normAutofit/>
          </a:bodyPr>
          <a:lstStyle/>
          <a:p>
            <a:pPr>
              <a:buNone/>
            </a:pPr>
            <a:r>
              <a:rPr lang="nl-NL" dirty="0" smtClean="0"/>
              <a:t>Voordat de jongen van insecten en amfibieën volwassen worden, ondergaan ze een </a:t>
            </a:r>
            <a:r>
              <a:rPr lang="nl-NL" b="1" dirty="0" smtClean="0"/>
              <a:t>metamorfose </a:t>
            </a:r>
            <a:r>
              <a:rPr lang="nl-NL" dirty="0" smtClean="0"/>
              <a:t>(gedaanteverwisseling).</a:t>
            </a:r>
          </a:p>
          <a:p>
            <a:pPr>
              <a:buNone/>
            </a:pPr>
            <a:endParaRPr lang="nl-NL" dirty="0"/>
          </a:p>
          <a:p>
            <a:pPr>
              <a:buNone/>
            </a:pPr>
            <a:endParaRPr lang="nl-NL" dirty="0"/>
          </a:p>
        </p:txBody>
      </p:sp>
      <p:pic>
        <p:nvPicPr>
          <p:cNvPr id="19470" name="Picture 14" descr="http://img204.imageshack.us/img204/5563/phvittatusdekweek05.jpg">
            <a:hlinkClick r:id="rId4"/>
          </p:cNvPr>
          <p:cNvPicPr>
            <a:picLocks noChangeAspect="1" noChangeArrowheads="1"/>
          </p:cNvPicPr>
          <p:nvPr/>
        </p:nvPicPr>
        <p:blipFill>
          <a:blip r:embed="rId5" cstate="print"/>
          <a:srcRect/>
          <a:stretch>
            <a:fillRect/>
          </a:stretch>
        </p:blipFill>
        <p:spPr bwMode="auto">
          <a:xfrm>
            <a:off x="4067944" y="3573016"/>
            <a:ext cx="2336009" cy="1527792"/>
          </a:xfrm>
          <a:prstGeom prst="rect">
            <a:avLst/>
          </a:prstGeom>
          <a:noFill/>
        </p:spPr>
      </p:pic>
      <p:pic>
        <p:nvPicPr>
          <p:cNvPr id="19474" name="Picture 18" descr="http://blogimages.seniorennet.be/pacha/1180342-92d15a8af67c8135beada6fff6044fe6.jpg">
            <a:hlinkClick r:id="rId6"/>
          </p:cNvPr>
          <p:cNvPicPr>
            <a:picLocks noChangeAspect="1" noChangeArrowheads="1"/>
          </p:cNvPicPr>
          <p:nvPr/>
        </p:nvPicPr>
        <p:blipFill>
          <a:blip r:embed="rId7" cstate="print"/>
          <a:srcRect r="15412"/>
          <a:stretch>
            <a:fillRect/>
          </a:stretch>
        </p:blipFill>
        <p:spPr bwMode="auto">
          <a:xfrm>
            <a:off x="179512" y="3573016"/>
            <a:ext cx="2048076" cy="1528450"/>
          </a:xfrm>
          <a:prstGeom prst="rect">
            <a:avLst/>
          </a:prstGeom>
          <a:noFill/>
        </p:spPr>
      </p:pic>
      <p:pic>
        <p:nvPicPr>
          <p:cNvPr id="19468" name="Picture 12" descr="http://static.zoom.nl/8C6D093A0DBFF99EF198458428A4C759-rups-bonte-bessenvlinder.jpg">
            <a:hlinkClick r:id="rId8"/>
          </p:cNvPr>
          <p:cNvPicPr>
            <a:picLocks noChangeAspect="1" noChangeArrowheads="1"/>
          </p:cNvPicPr>
          <p:nvPr/>
        </p:nvPicPr>
        <p:blipFill>
          <a:blip r:embed="rId9" cstate="print"/>
          <a:srcRect/>
          <a:stretch>
            <a:fillRect/>
          </a:stretch>
        </p:blipFill>
        <p:spPr bwMode="auto">
          <a:xfrm>
            <a:off x="2195736" y="3573016"/>
            <a:ext cx="2017402" cy="151216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smtClean="0"/>
              <a:t>Groei en ontwikkeling bij insecten</a:t>
            </a:r>
            <a:endParaRPr lang="nl-NL" b="1" dirty="0"/>
          </a:p>
        </p:txBody>
      </p:sp>
      <p:sp>
        <p:nvSpPr>
          <p:cNvPr id="5" name="Tijdelijke aanduiding voor inhoud 4"/>
          <p:cNvSpPr>
            <a:spLocks noGrp="1"/>
          </p:cNvSpPr>
          <p:nvPr>
            <p:ph idx="1"/>
          </p:nvPr>
        </p:nvSpPr>
        <p:spPr/>
        <p:txBody>
          <a:bodyPr/>
          <a:lstStyle/>
          <a:p>
            <a:pPr>
              <a:buNone/>
            </a:pPr>
            <a:r>
              <a:rPr lang="nl-NL" dirty="0" smtClean="0"/>
              <a:t>De jongen van insecten worden </a:t>
            </a:r>
            <a:r>
              <a:rPr lang="nl-NL" b="1" dirty="0" smtClean="0"/>
              <a:t>larven</a:t>
            </a:r>
            <a:r>
              <a:rPr lang="nl-NL" dirty="0" smtClean="0"/>
              <a:t> genoemd.</a:t>
            </a:r>
          </a:p>
          <a:p>
            <a:pPr>
              <a:buNone/>
            </a:pPr>
            <a:endParaRPr lang="nl-NL" dirty="0"/>
          </a:p>
          <a:p>
            <a:pPr>
              <a:buNone/>
            </a:pPr>
            <a:r>
              <a:rPr lang="nl-NL" dirty="0" smtClean="0"/>
              <a:t>Een volwassen insect wordt een </a:t>
            </a:r>
            <a:r>
              <a:rPr lang="nl-NL" b="1" dirty="0" smtClean="0"/>
              <a:t>imago </a:t>
            </a:r>
            <a:r>
              <a:rPr lang="nl-NL" dirty="0" smtClean="0"/>
              <a:t>genoemd.</a:t>
            </a:r>
          </a:p>
          <a:p>
            <a:pPr>
              <a:buNone/>
            </a:pPr>
            <a:endParaRPr lang="nl-NL" dirty="0"/>
          </a:p>
          <a:p>
            <a:pPr>
              <a:buNone/>
            </a:pPr>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smtClean="0"/>
              <a:t>Groei en ontwikkeling bij insecten</a:t>
            </a:r>
            <a:endParaRPr lang="nl-NL" b="1" dirty="0"/>
          </a:p>
        </p:txBody>
      </p:sp>
      <p:sp>
        <p:nvSpPr>
          <p:cNvPr id="4" name="Tijdelijke aanduiding voor tekst 3"/>
          <p:cNvSpPr>
            <a:spLocks noGrp="1"/>
          </p:cNvSpPr>
          <p:nvPr>
            <p:ph type="body" idx="1"/>
          </p:nvPr>
        </p:nvSpPr>
        <p:spPr/>
        <p:txBody>
          <a:bodyPr/>
          <a:lstStyle/>
          <a:p>
            <a:r>
              <a:rPr lang="nl-NL" dirty="0" smtClean="0"/>
              <a:t>Volkomen metamorfose</a:t>
            </a:r>
            <a:endParaRPr lang="nl-NL" dirty="0"/>
          </a:p>
        </p:txBody>
      </p:sp>
      <p:sp>
        <p:nvSpPr>
          <p:cNvPr id="5" name="Tijdelijke aanduiding voor inhoud 4"/>
          <p:cNvSpPr>
            <a:spLocks noGrp="1"/>
          </p:cNvSpPr>
          <p:nvPr>
            <p:ph sz="half" idx="2"/>
          </p:nvPr>
        </p:nvSpPr>
        <p:spPr/>
        <p:txBody>
          <a:bodyPr/>
          <a:lstStyle/>
          <a:p>
            <a:pPr>
              <a:buNone/>
            </a:pPr>
            <a:r>
              <a:rPr lang="nl-NL" dirty="0" smtClean="0"/>
              <a:t>De larve en het imago lijken helemaal niet op elkaar.</a:t>
            </a:r>
          </a:p>
          <a:p>
            <a:pPr>
              <a:buNone/>
            </a:pPr>
            <a:endParaRPr lang="nl-NL" dirty="0"/>
          </a:p>
          <a:p>
            <a:pPr>
              <a:buNone/>
            </a:pPr>
            <a:endParaRPr lang="nl-NL" dirty="0"/>
          </a:p>
        </p:txBody>
      </p:sp>
      <p:sp>
        <p:nvSpPr>
          <p:cNvPr id="6" name="Tijdelijke aanduiding voor tekst 5"/>
          <p:cNvSpPr>
            <a:spLocks noGrp="1"/>
          </p:cNvSpPr>
          <p:nvPr>
            <p:ph type="body" sz="quarter" idx="3"/>
          </p:nvPr>
        </p:nvSpPr>
        <p:spPr/>
        <p:txBody>
          <a:bodyPr/>
          <a:lstStyle/>
          <a:p>
            <a:r>
              <a:rPr lang="nl-NL" dirty="0" smtClean="0"/>
              <a:t>Onvolkomen metamorfose</a:t>
            </a:r>
            <a:endParaRPr lang="nl-NL" dirty="0"/>
          </a:p>
        </p:txBody>
      </p:sp>
      <p:sp>
        <p:nvSpPr>
          <p:cNvPr id="7" name="Tijdelijke aanduiding voor inhoud 6"/>
          <p:cNvSpPr>
            <a:spLocks noGrp="1"/>
          </p:cNvSpPr>
          <p:nvPr>
            <p:ph sz="quarter" idx="4"/>
          </p:nvPr>
        </p:nvSpPr>
        <p:spPr/>
        <p:txBody>
          <a:bodyPr/>
          <a:lstStyle/>
          <a:p>
            <a:pPr>
              <a:buNone/>
            </a:pPr>
            <a:r>
              <a:rPr lang="nl-NL" dirty="0" smtClean="0"/>
              <a:t>De larve lijkt al een beetje op het imago.</a:t>
            </a:r>
          </a:p>
          <a:p>
            <a:pPr>
              <a:buNone/>
            </a:pPr>
            <a:endParaRPr lang="nl-NL" dirty="0"/>
          </a:p>
        </p:txBody>
      </p:sp>
      <p:sp>
        <p:nvSpPr>
          <p:cNvPr id="9" name="Rechthoek 8"/>
          <p:cNvSpPr/>
          <p:nvPr/>
        </p:nvSpPr>
        <p:spPr>
          <a:xfrm>
            <a:off x="323528" y="5661248"/>
            <a:ext cx="8496944" cy="830997"/>
          </a:xfrm>
          <a:prstGeom prst="rect">
            <a:avLst/>
          </a:prstGeom>
        </p:spPr>
        <p:txBody>
          <a:bodyPr wrap="square">
            <a:spAutoFit/>
          </a:bodyPr>
          <a:lstStyle/>
          <a:p>
            <a:pPr>
              <a:buNone/>
            </a:pPr>
            <a:r>
              <a:rPr lang="nl-NL" sz="2400" dirty="0" smtClean="0"/>
              <a:t>Verschil: </a:t>
            </a:r>
          </a:p>
          <a:p>
            <a:pPr>
              <a:buNone/>
            </a:pPr>
            <a:r>
              <a:rPr lang="nl-NL" sz="2400" dirty="0" smtClean="0"/>
              <a:t>Bij een onvolkomen metamorfose ontbreekt het </a:t>
            </a:r>
            <a:r>
              <a:rPr lang="nl-NL" sz="2400" b="1" dirty="0" smtClean="0"/>
              <a:t>popstadium</a:t>
            </a:r>
            <a:r>
              <a:rPr lang="nl-NL" sz="2400" dirty="0" smtClean="0"/>
              <a:t>.</a:t>
            </a:r>
          </a:p>
        </p:txBody>
      </p:sp>
      <p:pic>
        <p:nvPicPr>
          <p:cNvPr id="20486" name="Picture 6" descr="http://bijlmakers.com/wordpress/wp-content/uploads/2012/12/simple.gif">
            <a:hlinkClick r:id="rId2"/>
          </p:cNvPr>
          <p:cNvPicPr>
            <a:picLocks noChangeAspect="1" noChangeArrowheads="1"/>
          </p:cNvPicPr>
          <p:nvPr/>
        </p:nvPicPr>
        <p:blipFill>
          <a:blip r:embed="rId3" cstate="print"/>
          <a:srcRect/>
          <a:stretch>
            <a:fillRect/>
          </a:stretch>
        </p:blipFill>
        <p:spPr bwMode="auto">
          <a:xfrm>
            <a:off x="4716016" y="3284984"/>
            <a:ext cx="4045950" cy="2088232"/>
          </a:xfrm>
          <a:prstGeom prst="rect">
            <a:avLst/>
          </a:prstGeom>
          <a:noFill/>
        </p:spPr>
      </p:pic>
      <p:pic>
        <p:nvPicPr>
          <p:cNvPr id="20488" name="Picture 8" descr="http://bijlmakers.com/wordpress/wp-content/uploads/2012/12/complete2.gif">
            <a:hlinkClick r:id="rId4"/>
          </p:cNvPr>
          <p:cNvPicPr>
            <a:picLocks noChangeAspect="1" noChangeArrowheads="1"/>
          </p:cNvPicPr>
          <p:nvPr/>
        </p:nvPicPr>
        <p:blipFill>
          <a:blip r:embed="rId5" cstate="print"/>
          <a:srcRect/>
          <a:stretch>
            <a:fillRect/>
          </a:stretch>
        </p:blipFill>
        <p:spPr bwMode="auto">
          <a:xfrm>
            <a:off x="539552" y="3212976"/>
            <a:ext cx="3529194" cy="223224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De levenscyclus van het koolwitje</a:t>
            </a:r>
            <a:endParaRPr lang="nl-NL" b="1" dirty="0"/>
          </a:p>
        </p:txBody>
      </p:sp>
      <p:sp>
        <p:nvSpPr>
          <p:cNvPr id="3" name="Tijdelijke aanduiding voor inhoud 2"/>
          <p:cNvSpPr>
            <a:spLocks noGrp="1"/>
          </p:cNvSpPr>
          <p:nvPr>
            <p:ph idx="1"/>
          </p:nvPr>
        </p:nvSpPr>
        <p:spPr>
          <a:xfrm>
            <a:off x="457200" y="1600200"/>
            <a:ext cx="3898776" cy="4525963"/>
          </a:xfrm>
        </p:spPr>
        <p:txBody>
          <a:bodyPr>
            <a:normAutofit fontScale="55000" lnSpcReduction="20000"/>
          </a:bodyPr>
          <a:lstStyle/>
          <a:p>
            <a:pPr marL="514350" indent="-514350">
              <a:buAutoNum type="arabicPeriod"/>
            </a:pPr>
            <a:r>
              <a:rPr lang="nl-NL" dirty="0" smtClean="0"/>
              <a:t>Een koolwitje legt eieren op koolbladeren.</a:t>
            </a:r>
          </a:p>
          <a:p>
            <a:pPr marL="514350" indent="-514350">
              <a:buAutoNum type="arabicPeriod"/>
            </a:pPr>
            <a:r>
              <a:rPr lang="nl-NL" dirty="0" smtClean="0"/>
              <a:t>Uit een ei komt een kleine rups.</a:t>
            </a:r>
          </a:p>
          <a:p>
            <a:pPr marL="514350" indent="-514350">
              <a:buAutoNum type="arabicPeriod"/>
            </a:pPr>
            <a:r>
              <a:rPr lang="nl-NL" dirty="0" smtClean="0"/>
              <a:t>De rups eet heel veel. Bij de vervellingen groeit de rups hard.</a:t>
            </a:r>
          </a:p>
          <a:p>
            <a:pPr marL="514350" indent="-514350">
              <a:buAutoNum type="arabicPeriod"/>
            </a:pPr>
            <a:r>
              <a:rPr lang="nl-NL" dirty="0" smtClean="0"/>
              <a:t>De rups vormt een cocon (pop) om zich heen.</a:t>
            </a:r>
          </a:p>
          <a:p>
            <a:pPr marL="514350" indent="-514350">
              <a:buAutoNum type="arabicPeriod"/>
            </a:pPr>
            <a:r>
              <a:rPr lang="nl-NL" dirty="0" smtClean="0"/>
              <a:t>De pop eet niet en groeit ook niet. Binnen in de cocon verandert het lichaam van de rups in het lichaam van een vlinder.</a:t>
            </a:r>
          </a:p>
          <a:p>
            <a:pPr marL="514350" indent="-514350">
              <a:buAutoNum type="arabicPeriod"/>
            </a:pPr>
            <a:r>
              <a:rPr lang="nl-NL" dirty="0" smtClean="0"/>
              <a:t>Uit de pop komt een vlinder. Een vlinder groeit niet. Een vlinder kan zich voortplanten</a:t>
            </a:r>
          </a:p>
          <a:p>
            <a:pPr marL="514350" indent="-514350">
              <a:buNone/>
            </a:pPr>
            <a:endParaRPr lang="nl-NL" dirty="0" smtClean="0"/>
          </a:p>
          <a:p>
            <a:pPr marL="514350" indent="-514350">
              <a:buNone/>
            </a:pPr>
            <a:r>
              <a:rPr lang="nl-NL" dirty="0" smtClean="0"/>
              <a:t>De levenscyclus van een koolwitje bestaat uit 4 stadia:</a:t>
            </a:r>
          </a:p>
          <a:p>
            <a:pPr marL="514350" indent="-514350">
              <a:buNone/>
            </a:pPr>
            <a:r>
              <a:rPr lang="nl-NL" dirty="0" smtClean="0"/>
              <a:t>	Ei – rups – pop – vlinder </a:t>
            </a:r>
            <a:endParaRPr lang="nl-NL" dirty="0"/>
          </a:p>
        </p:txBody>
      </p:sp>
      <p:pic>
        <p:nvPicPr>
          <p:cNvPr id="22530" name="Picture 2" descr="http://www.vlindernet.nl/images/dvs_foto/dvs_tekstfoto419.jpg">
            <a:hlinkClick r:id="rId2"/>
          </p:cNvPr>
          <p:cNvPicPr>
            <a:picLocks noChangeAspect="1" noChangeArrowheads="1"/>
          </p:cNvPicPr>
          <p:nvPr/>
        </p:nvPicPr>
        <p:blipFill>
          <a:blip r:embed="rId3" cstate="print"/>
          <a:srcRect/>
          <a:stretch>
            <a:fillRect/>
          </a:stretch>
        </p:blipFill>
        <p:spPr bwMode="auto">
          <a:xfrm>
            <a:off x="4355976" y="1556792"/>
            <a:ext cx="4552950" cy="340042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De levenscyclus van de bruine kikker</a:t>
            </a:r>
            <a:endParaRPr lang="nl-NL" b="1" dirty="0"/>
          </a:p>
        </p:txBody>
      </p:sp>
      <p:sp>
        <p:nvSpPr>
          <p:cNvPr id="3" name="Tijdelijke aanduiding voor inhoud 2"/>
          <p:cNvSpPr>
            <a:spLocks noGrp="1"/>
          </p:cNvSpPr>
          <p:nvPr>
            <p:ph idx="1"/>
          </p:nvPr>
        </p:nvSpPr>
        <p:spPr>
          <a:xfrm>
            <a:off x="457200" y="1600200"/>
            <a:ext cx="4906888" cy="4525963"/>
          </a:xfrm>
        </p:spPr>
        <p:txBody>
          <a:bodyPr>
            <a:normAutofit fontScale="47500" lnSpcReduction="20000"/>
          </a:bodyPr>
          <a:lstStyle/>
          <a:p>
            <a:pPr marL="514350" indent="-514350">
              <a:buAutoNum type="arabicPeriod"/>
            </a:pPr>
            <a:r>
              <a:rPr lang="nl-NL" dirty="0" smtClean="0"/>
              <a:t>Een bruine kikker legt een kluit eieren in een sloot (kikkerdril).</a:t>
            </a:r>
          </a:p>
          <a:p>
            <a:pPr marL="514350" indent="-514350">
              <a:buAutoNum type="arabicPeriod"/>
            </a:pPr>
            <a:r>
              <a:rPr lang="nl-NL" dirty="0" smtClean="0"/>
              <a:t>Uit een eitje komt een kikkervisje. </a:t>
            </a:r>
            <a:endParaRPr lang="nl-NL" dirty="0"/>
          </a:p>
          <a:p>
            <a:pPr marL="514350" indent="-514350">
              <a:buAutoNum type="arabicPeriod"/>
            </a:pPr>
            <a:r>
              <a:rPr lang="nl-NL" dirty="0" smtClean="0"/>
              <a:t>Een jong kikkervisje leeft in het water, haalt adem met uitwendige kieuwen en de huid, eet algen en beweegt met behulp van een staart.</a:t>
            </a:r>
          </a:p>
          <a:p>
            <a:pPr marL="514350" indent="-514350">
              <a:buAutoNum type="arabicPeriod"/>
            </a:pPr>
            <a:r>
              <a:rPr lang="nl-NL" dirty="0" smtClean="0"/>
              <a:t>Een ouder kikkervisje leeft tevens in het water, eet algen en beweegt met behulp van een staart. Echter, een ouder kikkervisje haalt adem met behulp van inwendige kieuwen en de huid.</a:t>
            </a:r>
          </a:p>
          <a:p>
            <a:pPr marL="514350" indent="-514350">
              <a:buAutoNum type="arabicPeriod"/>
            </a:pPr>
            <a:r>
              <a:rPr lang="nl-NL" dirty="0" smtClean="0"/>
              <a:t>Na verloopt van tijd wordt de staart van een ouder kikkervisje kleiner. Vervolgens verschijnen er achterpoten, daarna de voorpoten. De bek wordt groter. De kieuwen verdwijnen en er ontstaan longen.</a:t>
            </a:r>
          </a:p>
          <a:p>
            <a:pPr marL="514350" indent="-514350">
              <a:buAutoNum type="arabicPeriod"/>
            </a:pPr>
            <a:r>
              <a:rPr lang="nl-NL" dirty="0" smtClean="0"/>
              <a:t>Er is een kikker ontstaan. Een kikker leeft zowel in het water als op het land. Een kikker haalt adem met longen en de huid. Een kikker eet insecten en beweegt zich voort met de achterpoten.</a:t>
            </a:r>
          </a:p>
          <a:p>
            <a:pPr marL="514350" indent="-514350">
              <a:buAutoNum type="arabicPeriod"/>
            </a:pPr>
            <a:endParaRPr lang="nl-NL" dirty="0"/>
          </a:p>
          <a:p>
            <a:pPr marL="514350" indent="-514350">
              <a:buNone/>
            </a:pPr>
            <a:r>
              <a:rPr lang="nl-NL" dirty="0" smtClean="0"/>
              <a:t>De levenscyclus van een kikker bestaat uit 3 stadia:</a:t>
            </a:r>
          </a:p>
          <a:p>
            <a:pPr marL="514350" indent="-514350">
              <a:buNone/>
            </a:pPr>
            <a:r>
              <a:rPr lang="nl-NL" dirty="0"/>
              <a:t>	</a:t>
            </a:r>
            <a:r>
              <a:rPr lang="nl-NL" dirty="0" smtClean="0"/>
              <a:t>ei – kikkervisje - kikker</a:t>
            </a:r>
          </a:p>
          <a:p>
            <a:pPr marL="514350" indent="-514350">
              <a:buNone/>
            </a:pPr>
            <a:endParaRPr lang="nl-NL" dirty="0"/>
          </a:p>
          <a:p>
            <a:pPr marL="514350" indent="-514350">
              <a:buNone/>
            </a:pPr>
            <a:endParaRPr lang="nl-NL" dirty="0" smtClean="0"/>
          </a:p>
        </p:txBody>
      </p:sp>
      <p:pic>
        <p:nvPicPr>
          <p:cNvPr id="25602" name="Picture 2" descr="http://users.telenet.be/cha.go1/frogs%20voor%20tekst.html/img92.gif">
            <a:hlinkClick r:id="rId2"/>
          </p:cNvPr>
          <p:cNvPicPr>
            <a:picLocks noChangeAspect="1" noChangeArrowheads="1"/>
          </p:cNvPicPr>
          <p:nvPr/>
        </p:nvPicPr>
        <p:blipFill>
          <a:blip r:embed="rId3" cstate="print"/>
          <a:srcRect r="4122"/>
          <a:stretch>
            <a:fillRect/>
          </a:stretch>
        </p:blipFill>
        <p:spPr bwMode="auto">
          <a:xfrm>
            <a:off x="5220072" y="1772816"/>
            <a:ext cx="3923928" cy="3952458"/>
          </a:xfrm>
          <a:prstGeom prst="rect">
            <a:avLst/>
          </a:prstGeom>
          <a:noFill/>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494</Words>
  <Application>Microsoft Office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Office-thema</vt:lpstr>
      <vt:lpstr>Leskaart 2: Metamorfose</vt:lpstr>
      <vt:lpstr>Groei en Ontwikkeling</vt:lpstr>
      <vt:lpstr>Groei en ontwikkeling bij dieren</vt:lpstr>
      <vt:lpstr>Groei en ontwikkeling bij dieren</vt:lpstr>
      <vt:lpstr>Groei en ontwikkeling bij dieren</vt:lpstr>
      <vt:lpstr>Groei en ontwikkeling bij insecten</vt:lpstr>
      <vt:lpstr>Groei en ontwikkeling bij insecten</vt:lpstr>
      <vt:lpstr>De levenscyclus van het koolwitje</vt:lpstr>
      <vt:lpstr>De levenscyclus van de bruine kikker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Inhoud les</dc:title>
  <dc:creator>Gebruiker</dc:creator>
  <cp:lastModifiedBy>hpuser</cp:lastModifiedBy>
  <cp:revision>16</cp:revision>
  <dcterms:created xsi:type="dcterms:W3CDTF">2013-05-09T10:23:00Z</dcterms:created>
  <dcterms:modified xsi:type="dcterms:W3CDTF">2013-05-09T18:01:47Z</dcterms:modified>
</cp:coreProperties>
</file>